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5" r:id="rId3"/>
    <p:sldId id="268" r:id="rId4"/>
    <p:sldId id="261" r:id="rId5"/>
    <p:sldId id="290" r:id="rId6"/>
    <p:sldId id="265" r:id="rId7"/>
    <p:sldId id="294" r:id="rId8"/>
    <p:sldId id="296" r:id="rId9"/>
    <p:sldId id="266" r:id="rId10"/>
    <p:sldId id="273" r:id="rId11"/>
    <p:sldId id="270" r:id="rId12"/>
    <p:sldId id="271" r:id="rId13"/>
    <p:sldId id="298" r:id="rId14"/>
    <p:sldId id="272" r:id="rId15"/>
    <p:sldId id="297" r:id="rId16"/>
    <p:sldId id="280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/>
    <p:restoredTop sz="81250" autoAdjust="0"/>
  </p:normalViewPr>
  <p:slideViewPr>
    <p:cSldViewPr snapToGrid="0" snapToObjects="1">
      <p:cViewPr varScale="1">
        <p:scale>
          <a:sx n="66" d="100"/>
          <a:sy n="66" d="100"/>
        </p:scale>
        <p:origin x="78" y="2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E9D9-7F8B-7D4A-807E-B98B67FADAB1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14CA-6496-BA4A-8467-24BFA6F5F9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5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7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6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2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46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5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8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5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81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6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7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3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2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2C7D-D0B2-9749-942E-FC4CD6EBDA9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A7-91C6-124F-A392-A27FDA0C765A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350-7B3C-D948-8646-B613CEA1A0D8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1D61-0E3B-9641-99F8-F72DE78D00D4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4A69-E1B8-DC4D-89C2-8DDBE62D36B1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5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D410-214B-EE48-BAA0-3FA89430F47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B063-A25D-2643-87BF-586D74D2657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B96C-3655-254C-88A4-4A42C810061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36D6-56D5-AB48-A345-30A40431317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2DBD-AFF4-A348-9BB9-B9092D9662B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CC6F-6C2F-2C46-AA73-C789A9BBAE07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78C5-38BA-ED4F-BFCB-3F92F40AB34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0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6" y="3512587"/>
            <a:ext cx="12179294" cy="138566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DamGate: Dynamic Adaptive Multi-feature Gating in Program Binaries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Yurong Chen, Tian Lan, Guru Venkataramani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308"/>
            <a:ext cx="3671304" cy="1697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337"/>
            <a:ext cx="2070634" cy="138042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3383238"/>
            <a:ext cx="12192000" cy="6302"/>
          </a:xfrm>
          <a:prstGeom prst="line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560"/>
            <a:ext cx="381000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546153"/>
            <a:ext cx="7742761" cy="281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2904836" y="5702383"/>
            <a:ext cx="63823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ACM CCS FEAST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04" y="5518860"/>
            <a:ext cx="2222425" cy="10133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3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F14C-147C-4F69-A779-EE5F7A66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9831-D6F9-4E22-BDD6-A4A50E2E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Direct Gate : check feature</a:t>
            </a:r>
          </a:p>
          <a:p>
            <a:r>
              <a:rPr lang="en-US" dirty="0"/>
              <a:t>Indirect Gate: check control transfer  + feature</a:t>
            </a:r>
          </a:p>
          <a:p>
            <a:pPr lvl="1"/>
            <a:r>
              <a:rPr lang="en-US" sz="2600" dirty="0"/>
              <a:t>Martín </a:t>
            </a:r>
            <a:r>
              <a:rPr lang="en-US" sz="2600" dirty="0" err="1"/>
              <a:t>Abadi</a:t>
            </a:r>
            <a:r>
              <a:rPr lang="en-US" sz="2600" dirty="0"/>
              <a:t>, Mihai </a:t>
            </a:r>
            <a:r>
              <a:rPr lang="en-US" sz="2600" dirty="0" err="1"/>
              <a:t>Budiu</a:t>
            </a:r>
            <a:r>
              <a:rPr lang="en-US" sz="2600" dirty="0"/>
              <a:t>, </a:t>
            </a:r>
            <a:r>
              <a:rPr lang="en-US" sz="2600" dirty="0" err="1"/>
              <a:t>Ulfar</a:t>
            </a:r>
            <a:r>
              <a:rPr lang="en-US" sz="2600" dirty="0"/>
              <a:t> </a:t>
            </a:r>
            <a:r>
              <a:rPr lang="en-US" sz="2600" dirty="0" err="1"/>
              <a:t>Erlingsson</a:t>
            </a:r>
            <a:r>
              <a:rPr lang="en-US" sz="2600" dirty="0"/>
              <a:t>, and Jay </a:t>
            </a:r>
            <a:r>
              <a:rPr lang="en-US" sz="2600" dirty="0" err="1"/>
              <a:t>Ligatti</a:t>
            </a:r>
            <a:r>
              <a:rPr lang="en-US" sz="2600" dirty="0"/>
              <a:t>. "Control-flow integrity." </a:t>
            </a:r>
          </a:p>
          <a:p>
            <a:pPr lvl="1"/>
            <a:r>
              <a:rPr lang="en-US" sz="2600" dirty="0"/>
              <a:t>Chao Zhang, Tao Wei, </a:t>
            </a:r>
            <a:r>
              <a:rPr lang="en-US" sz="2600" dirty="0" err="1"/>
              <a:t>Zhaofeng</a:t>
            </a:r>
            <a:r>
              <a:rPr lang="en-US" sz="2600" dirty="0"/>
              <a:t> Chen, Lei </a:t>
            </a:r>
            <a:r>
              <a:rPr lang="en-US" sz="2600" dirty="0" err="1"/>
              <a:t>Duan</a:t>
            </a:r>
            <a:r>
              <a:rPr lang="en-US" sz="2600" dirty="0"/>
              <a:t>, Laszlo </a:t>
            </a:r>
            <a:r>
              <a:rPr lang="en-US" sz="2600" dirty="0" err="1"/>
              <a:t>Szekeres</a:t>
            </a:r>
            <a:r>
              <a:rPr lang="en-US" sz="2600" dirty="0"/>
              <a:t>, Stephen </a:t>
            </a:r>
            <a:r>
              <a:rPr lang="en-US" sz="2600" dirty="0" err="1"/>
              <a:t>McCamant</a:t>
            </a:r>
            <a:r>
              <a:rPr lang="en-US" sz="2600" dirty="0"/>
              <a:t>, Dawn Song, and Wei Zou. "Practical control flow integrity and randomization for binary executables.”</a:t>
            </a:r>
          </a:p>
          <a:p>
            <a:pPr lvl="1"/>
            <a:r>
              <a:rPr lang="en-US" sz="2600" dirty="0"/>
              <a:t>Ben </a:t>
            </a:r>
            <a:r>
              <a:rPr lang="en-US" sz="2600" dirty="0" err="1"/>
              <a:t>Niu</a:t>
            </a:r>
            <a:r>
              <a:rPr lang="en-US" sz="2600" dirty="0"/>
              <a:t>, and Gang Tan. "Modular control-flow integrity."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Binary rewriting: </a:t>
            </a:r>
            <a:r>
              <a:rPr lang="en-US" dirty="0" err="1"/>
              <a:t>Dyninst</a:t>
            </a:r>
            <a:r>
              <a:rPr lang="en-US" dirty="0"/>
              <a:t> (from University of Wisconsin-Madison and University of Maryland)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39BA-3B0B-40F1-A0C9-23A62371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Customization: Direct 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9D55E-781C-48C4-8C32-DF5945B72BBC}"/>
              </a:ext>
            </a:extLst>
          </p:cNvPr>
          <p:cNvSpPr txBox="1"/>
          <p:nvPr/>
        </p:nvSpPr>
        <p:spPr>
          <a:xfrm>
            <a:off x="9671795" y="2267977"/>
            <a:ext cx="13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Gate</a:t>
            </a: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FF635FF7-72FA-40BF-8381-C46D57249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9753">
            <a:off x="8785926" y="2354080"/>
            <a:ext cx="914400" cy="914400"/>
          </a:xfrm>
          <a:prstGeom prst="rect">
            <a:avLst/>
          </a:prstGeom>
        </p:spPr>
      </p:pic>
      <p:pic>
        <p:nvPicPr>
          <p:cNvPr id="16" name="Content Placeholder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4571C18-7247-4F7C-82D2-02D2819AB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23330" y="1825625"/>
            <a:ext cx="5545340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4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3BCB-18C7-4CF0-A849-5C408411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Customization: Indirect Gate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AFE02-D5D1-4FA1-ACAE-1C3B84725060}"/>
              </a:ext>
            </a:extLst>
          </p:cNvPr>
          <p:cNvSpPr txBox="1"/>
          <p:nvPr/>
        </p:nvSpPr>
        <p:spPr>
          <a:xfrm>
            <a:off x="9589377" y="1759966"/>
            <a:ext cx="15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Gate</a:t>
            </a:r>
          </a:p>
        </p:txBody>
      </p:sp>
      <p:pic>
        <p:nvPicPr>
          <p:cNvPr id="11" name="Graphic 10" descr="Arrow: Slight curve">
            <a:extLst>
              <a:ext uri="{FF2B5EF4-FFF2-40B4-BE49-F238E27FC236}">
                <a16:creationId xmlns:a16="http://schemas.microsoft.com/office/drawing/2014/main" id="{F1500CEF-C0D6-44B3-861B-AD09E0356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9753">
            <a:off x="8703508" y="1846069"/>
            <a:ext cx="914400" cy="914400"/>
          </a:xfrm>
          <a:prstGeom prst="rect">
            <a:avLst/>
          </a:prstGeom>
        </p:spPr>
      </p:pic>
      <p:pic>
        <p:nvPicPr>
          <p:cNvPr id="21" name="Content Placeholder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8621DBB-177D-45EC-9E16-6B3E0BD7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65273" y="1759966"/>
            <a:ext cx="4957018" cy="4351338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8DD8B1-2FB1-48CC-9E7B-CAAF26D47302}"/>
              </a:ext>
            </a:extLst>
          </p:cNvPr>
          <p:cNvSpPr txBox="1"/>
          <p:nvPr/>
        </p:nvSpPr>
        <p:spPr>
          <a:xfrm>
            <a:off x="6243782" y="5121948"/>
            <a:ext cx="31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91108" y="2576947"/>
            <a:ext cx="2836525" cy="649324"/>
            <a:chOff x="8391108" y="2576947"/>
            <a:chExt cx="2836525" cy="6493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86323C-9761-4765-808A-EBD57C709078}"/>
                </a:ext>
              </a:extLst>
            </p:cNvPr>
            <p:cNvSpPr txBox="1"/>
            <p:nvPr/>
          </p:nvSpPr>
          <p:spPr>
            <a:xfrm>
              <a:off x="8391108" y="2576947"/>
              <a:ext cx="31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" name="Straight Arrow Connector 4"/>
            <p:cNvCxnSpPr>
              <a:stCxn id="22" idx="3"/>
            </p:cNvCxnSpPr>
            <p:nvPr/>
          </p:nvCxnSpPr>
          <p:spPr>
            <a:xfrm>
              <a:off x="8709891" y="2761613"/>
              <a:ext cx="879486" cy="311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AFE02-D5D1-4FA1-ACAE-1C3B84725060}"/>
                </a:ext>
              </a:extLst>
            </p:cNvPr>
            <p:cNvSpPr txBox="1"/>
            <p:nvPr/>
          </p:nvSpPr>
          <p:spPr>
            <a:xfrm>
              <a:off x="9589377" y="2856939"/>
              <a:ext cx="1638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integrity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03508" y="3763260"/>
            <a:ext cx="2691840" cy="675494"/>
            <a:chOff x="8403508" y="3763260"/>
            <a:chExt cx="2691840" cy="67549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BDBD65-1CA1-41E7-8A2C-42EF677B558D}"/>
                </a:ext>
              </a:extLst>
            </p:cNvPr>
            <p:cNvSpPr txBox="1"/>
            <p:nvPr/>
          </p:nvSpPr>
          <p:spPr>
            <a:xfrm>
              <a:off x="8403508" y="3763260"/>
              <a:ext cx="31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702899" y="3931453"/>
              <a:ext cx="879486" cy="311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AFE02-D5D1-4FA1-ACAE-1C3B84725060}"/>
                </a:ext>
              </a:extLst>
            </p:cNvPr>
            <p:cNvSpPr txBox="1"/>
            <p:nvPr/>
          </p:nvSpPr>
          <p:spPr>
            <a:xfrm>
              <a:off x="9589377" y="4069422"/>
              <a:ext cx="150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feature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4116" y="4752616"/>
            <a:ext cx="2711232" cy="771847"/>
            <a:chOff x="8384116" y="4752616"/>
            <a:chExt cx="2711232" cy="7718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490C29-5599-4D03-81B3-C43A5D7E7D5D}"/>
                </a:ext>
              </a:extLst>
            </p:cNvPr>
            <p:cNvSpPr txBox="1"/>
            <p:nvPr/>
          </p:nvSpPr>
          <p:spPr>
            <a:xfrm>
              <a:off x="8384116" y="4752616"/>
              <a:ext cx="318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8639629" y="4979562"/>
              <a:ext cx="879486" cy="311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AAFE02-D5D1-4FA1-ACAE-1C3B84725060}"/>
                </a:ext>
              </a:extLst>
            </p:cNvPr>
            <p:cNvSpPr txBox="1"/>
            <p:nvPr/>
          </p:nvSpPr>
          <p:spPr>
            <a:xfrm>
              <a:off x="9589377" y="5155131"/>
              <a:ext cx="1505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 foo()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0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demo-new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63" y="0"/>
            <a:ext cx="1205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668CF4-D7E1-4B6C-8ACC-E75882C6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07" y="907769"/>
            <a:ext cx="9427555" cy="2781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LibreOffice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77E2A-DE6D-49B6-8C13-A7D4979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22D142-4EB8-4B74-8F62-E027DE09B8F3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LibreOffice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12237-C307-459E-B864-9AE745BB5CB2}"/>
              </a:ext>
            </a:extLst>
          </p:cNvPr>
          <p:cNvSpPr txBox="1"/>
          <p:nvPr/>
        </p:nvSpPr>
        <p:spPr>
          <a:xfrm>
            <a:off x="3366517" y="4365242"/>
            <a:ext cx="693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unique functions that only belong to current feature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common functions shared by current feature and other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O: functions that don not belong to current feature but are still accessed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91" y="655053"/>
            <a:ext cx="6510528" cy="3614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91" y="655053"/>
            <a:ext cx="6510528" cy="3614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91" y="655061"/>
            <a:ext cx="6510528" cy="36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Feature identification: CodeSurfer, Pin</a:t>
            </a:r>
          </a:p>
          <a:p>
            <a:pPr lvl="1"/>
            <a:r>
              <a:rPr lang="en-US" dirty="0"/>
              <a:t>Feature customization: Dyninst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Gating policy;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source, automated framework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044869"/>
            <a:ext cx="5455917" cy="2523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043" y="1065328"/>
            <a:ext cx="5455917" cy="248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48445-CAB9-41FC-BFA4-224ABD4D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6001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3280" y="370677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N00014-17-1-2786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N00014-15-1-2210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3661" y="6486575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83A7-7CAE-4095-9A16-9F3CE4D7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De-bloat</a:t>
            </a:r>
            <a:r>
              <a:rPr lang="en-US" sz="3200" dirty="0">
                <a:sym typeface="Wingdings"/>
              </a:rPr>
              <a:t>:</a:t>
            </a:r>
            <a:r>
              <a:rPr lang="en-US" sz="4000" dirty="0">
                <a:sym typeface="Wingdings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Make software “slimmer” by removing unused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5AB9-1F56-43BE-BF75-AF2C8922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39" y="1325563"/>
            <a:ext cx="10497460" cy="4268412"/>
          </a:xfrm>
        </p:spPr>
        <p:txBody>
          <a:bodyPr>
            <a:normAutofit/>
          </a:bodyPr>
          <a:lstStyle/>
          <a:p>
            <a:r>
              <a:rPr lang="en-US" sz="2000" dirty="0" err="1"/>
              <a:t>Guoqing</a:t>
            </a:r>
            <a:r>
              <a:rPr lang="en-US" sz="2000" dirty="0"/>
              <a:t> Xu, Nick Mitchell, Matthew Arnold, </a:t>
            </a:r>
            <a:r>
              <a:rPr lang="en-US" sz="2000" dirty="0" err="1"/>
              <a:t>Atanas</a:t>
            </a:r>
            <a:r>
              <a:rPr lang="en-US" sz="2000" dirty="0"/>
              <a:t> </a:t>
            </a:r>
            <a:r>
              <a:rPr lang="en-US" sz="2000" dirty="0" err="1"/>
              <a:t>Rountev</a:t>
            </a:r>
            <a:r>
              <a:rPr lang="en-US" sz="2000" dirty="0"/>
              <a:t>, and Gary </a:t>
            </a:r>
            <a:r>
              <a:rPr lang="en-US" sz="2000" dirty="0" err="1"/>
              <a:t>Sevitsky</a:t>
            </a:r>
            <a:r>
              <a:rPr lang="en-US" sz="2000" dirty="0"/>
              <a:t>. "Software bloat analysis: finding, removing, and preventing performance problems in modern large-scale object-oriented applications."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err="1"/>
              <a:t>Guoqing</a:t>
            </a:r>
            <a:r>
              <a:rPr lang="en-US" sz="2000" dirty="0"/>
              <a:t> Xu, Nick Mitchell, Matthew Arnold, </a:t>
            </a:r>
            <a:r>
              <a:rPr lang="en-US" sz="2000" dirty="0" err="1"/>
              <a:t>Atanas</a:t>
            </a:r>
            <a:r>
              <a:rPr lang="en-US" sz="2000" dirty="0"/>
              <a:t> </a:t>
            </a:r>
            <a:r>
              <a:rPr lang="en-US" sz="2000" dirty="0" err="1"/>
              <a:t>Rountev</a:t>
            </a:r>
            <a:r>
              <a:rPr lang="en-US" sz="2000" dirty="0"/>
              <a:t>, Edith Schonberg, and Gary </a:t>
            </a:r>
            <a:r>
              <a:rPr lang="en-US" sz="2000" dirty="0" err="1"/>
              <a:t>Sevitsky</a:t>
            </a:r>
            <a:r>
              <a:rPr lang="en-US" sz="2000" dirty="0"/>
              <a:t>. "Scalable runtime bloat detection using abstract dynamic slicing."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err="1"/>
              <a:t>Yufei</a:t>
            </a:r>
            <a:r>
              <a:rPr lang="en-US" sz="2000" dirty="0"/>
              <a:t> Jiang, </a:t>
            </a:r>
            <a:r>
              <a:rPr lang="en-US" sz="2000" dirty="0" err="1"/>
              <a:t>Dinghao</a:t>
            </a:r>
            <a:r>
              <a:rPr lang="en-US" sz="2000" dirty="0"/>
              <a:t> Wu, and Peng Liu. "</a:t>
            </a:r>
            <a:r>
              <a:rPr lang="en-US" sz="2000" dirty="0" err="1"/>
              <a:t>JRed</a:t>
            </a:r>
            <a:r>
              <a:rPr lang="en-US" sz="2000" dirty="0"/>
              <a:t>: Program Customization and Bloatware Mitigation Based on Static Analysis."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800" dirty="0" err="1"/>
              <a:t>Yufei</a:t>
            </a:r>
            <a:r>
              <a:rPr lang="en-US" sz="1800" dirty="0"/>
              <a:t> Jiang, Can Zhang, </a:t>
            </a:r>
            <a:r>
              <a:rPr lang="en-US" sz="1800" dirty="0" err="1"/>
              <a:t>Dinghao</a:t>
            </a:r>
            <a:r>
              <a:rPr lang="en-US" sz="1800" dirty="0"/>
              <a:t> Wu, and Peng Liu. "Feature-Based Software Customization: Preliminary Analysis, Formalization, and Methods.”</a:t>
            </a: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4821-7A92-4A9B-B59D-CE2E7E94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6FAB63-5F35-471C-B70C-56963EE0C5B2}"/>
              </a:ext>
            </a:extLst>
          </p:cNvPr>
          <p:cNvSpPr txBox="1">
            <a:spLocks/>
          </p:cNvSpPr>
          <p:nvPr/>
        </p:nvSpPr>
        <p:spPr>
          <a:xfrm>
            <a:off x="838200" y="5593976"/>
            <a:ext cx="5116874" cy="8161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Static: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Remove unused 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69798-5D4E-4823-93C6-8611BFFEED4E}"/>
              </a:ext>
            </a:extLst>
          </p:cNvPr>
          <p:cNvSpPr txBox="1">
            <a:spLocks/>
          </p:cNvSpPr>
          <p:nvPr/>
        </p:nvSpPr>
        <p:spPr>
          <a:xfrm>
            <a:off x="5955076" y="5593976"/>
            <a:ext cx="5311048" cy="8161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Dynamic: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Remove inefficient runtime behavior</a:t>
            </a:r>
          </a:p>
        </p:txBody>
      </p:sp>
    </p:spTree>
    <p:extLst>
      <p:ext uri="{BB962C8B-B14F-4D97-AF65-F5344CB8AC3E}">
        <p14:creationId xmlns:p14="http://schemas.microsoft.com/office/powerpoint/2010/main" val="172672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oy&#10;&#10;Description generated with high confidence">
            <a:extLst>
              <a:ext uri="{FF2B5EF4-FFF2-40B4-BE49-F238E27FC236}">
                <a16:creationId xmlns:a16="http://schemas.microsoft.com/office/drawing/2014/main" id="{5BF48EC6-A354-42CC-A3D4-1261ABFE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9" r="18264" b="-2"/>
          <a:stretch/>
        </p:blipFill>
        <p:spPr>
          <a:xfrm>
            <a:off x="838200" y="2943225"/>
            <a:ext cx="2460151" cy="3114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3B282-08B5-4341-84DA-1DF9AD87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What’s more?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0E871-BD22-4BA0-A501-E6879EF21EA9}"/>
              </a:ext>
            </a:extLst>
          </p:cNvPr>
          <p:cNvSpPr txBox="1"/>
          <p:nvPr/>
        </p:nvSpPr>
        <p:spPr>
          <a:xfrm>
            <a:off x="4636008" y="1825625"/>
            <a:ext cx="6717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Undesired interactions among different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Varying user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r="24995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25EA03-D3F3-40BC-80FD-999E84AB664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2B70B725-07B0-4EB9-A2D7-AE7B6CFFE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5B2C47C6-EA4D-46C3-8760-73C0913529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226903"/>
            <a:ext cx="7164493" cy="6874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of Design</a:t>
            </a:r>
            <a:endParaRPr lang="en-US" dirty="0">
              <a:solidFill>
                <a:schemeClr val="bg1"/>
              </a:solidFill>
              <a:highlight>
                <a:srgbClr val="8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878" y="2169042"/>
            <a:ext cx="7161017" cy="29771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compatible with de-bloating 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Customize binaries after de-bloating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undesired interactions among features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Instrument binary to add checker functions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Enable dynamic reconfiguration of feature profile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800000"/>
                </a:highlight>
              </a:rPr>
              <a:t>Multiple features are kept in binaries and managed by config file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57ADE0-51FF-43D5-83E3-DAF80F72B609}"/>
              </a:ext>
            </a:extLst>
          </p:cNvPr>
          <p:cNvSpPr txBox="1">
            <a:spLocks/>
          </p:cNvSpPr>
          <p:nvPr/>
        </p:nvSpPr>
        <p:spPr>
          <a:xfrm>
            <a:off x="4384038" y="1066801"/>
            <a:ext cx="7164493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Ideas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5F3F-7048-497D-8BB1-04FF06B1C44E}"/>
              </a:ext>
            </a:extLst>
          </p:cNvPr>
          <p:cNvSpPr/>
          <p:nvPr/>
        </p:nvSpPr>
        <p:spPr>
          <a:xfrm>
            <a:off x="-177233" y="5114305"/>
            <a:ext cx="37160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DamGate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376EFB1-01CF-419F-ABF1-2AF02BBF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9DEA15-78BD-4750-AA18-B9F28A6D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39" y="523305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3815" y="1868280"/>
                <a:ext cx="5235490" cy="123016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Each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feature</a:t>
                </a:r>
                <a:r>
                  <a:rPr lang="en-US" sz="2000" dirty="0"/>
                  <a:t>, denoted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is defined as a set of functions that can perform certain tasks independent of other functions outside this set, e.g.,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= {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}.</a:t>
                </a: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815" y="1868280"/>
                <a:ext cx="5235490" cy="1230163"/>
              </a:xfrm>
              <a:blipFill rotWithShape="0">
                <a:blip r:embed="rId3"/>
                <a:stretch>
                  <a:fillRect l="-1048" t="-4950" r="-698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C41D4-BE10-4745-9FD5-DC62E5CECCF3}"/>
              </a:ext>
            </a:extLst>
          </p:cNvPr>
          <p:cNvSpPr txBox="1"/>
          <p:nvPr/>
        </p:nvSpPr>
        <p:spPr>
          <a:xfrm>
            <a:off x="7809394" y="5173911"/>
            <a:ext cx="4359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Libre-office)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D3114C-0CB3-45BB-9D93-C3FB2F9FF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66684"/>
              </p:ext>
            </p:extLst>
          </p:nvPr>
        </p:nvGraphicFramePr>
        <p:xfrm>
          <a:off x="6027559" y="3502056"/>
          <a:ext cx="61413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699">
                  <a:extLst>
                    <a:ext uri="{9D8B030D-6E8A-4147-A177-3AD203B41FA5}">
                      <a16:colId xmlns:a16="http://schemas.microsoft.com/office/drawing/2014/main" val="2103785593"/>
                    </a:ext>
                  </a:extLst>
                </a:gridCol>
                <a:gridCol w="3070699">
                  <a:extLst>
                    <a:ext uri="{9D8B030D-6E8A-4147-A177-3AD203B41FA5}">
                      <a16:colId xmlns:a16="http://schemas.microsoft.com/office/drawing/2014/main" val="4011263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Name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Seed Function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3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Save file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SfxObjectShell::SaveTo_Impl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3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Print</a:t>
                      </a:r>
                      <a:endParaRPr lang="en-US" dirty="0">
                        <a:noFill/>
                        <a:highlight>
                          <a:srgbClr val="000000"/>
                        </a:highlight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SfxViewShell::ExecPrint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8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Insert 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SwView::InsertGraphic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8225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73815" y="3537751"/>
                <a:ext cx="5235490" cy="901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</a:rPr>
                  <a:t>Seed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is used to identify the feature. Seed functions are representative functions of the features they belong to. (we assume features can be identified by seed functions: how to get the seed functions in practice;)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5" y="3537751"/>
                <a:ext cx="5235490" cy="901060"/>
              </a:xfrm>
              <a:prstGeom prst="rect">
                <a:avLst/>
              </a:prstGeom>
              <a:blipFill rotWithShape="0">
                <a:blip r:embed="rId4"/>
                <a:stretch>
                  <a:fillRect l="-466" t="-8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473815" y="4893504"/>
            <a:ext cx="5235490" cy="94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Gate</a:t>
            </a:r>
            <a:r>
              <a:rPr lang="en-US" sz="2000" dirty="0"/>
              <a:t>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function checker that verify if the target function is allowed according to current protection policy.</a:t>
            </a:r>
            <a:r>
              <a:rPr lang="en-US" sz="20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87" y="0"/>
            <a:ext cx="6095310" cy="3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AEA2EFB-C689-45F1-8A45-27E2798C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34" y="1546798"/>
            <a:ext cx="11116242" cy="258452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</a:rPr>
              <a:t>System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97782" y="5444835"/>
            <a:ext cx="1054331" cy="390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86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8AFA-C70B-47B3-B185-DCB78BEB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2222"/>
            <a:ext cx="12192000" cy="63212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	Example: LibreOffice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9475EE-9A33-4F65-8A8D-7346575B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3" y="3041826"/>
            <a:ext cx="5193628" cy="200977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D9762F-61FC-440B-B10E-80C11CDB31F3}"/>
              </a:ext>
            </a:extLst>
          </p:cNvPr>
          <p:cNvSpPr/>
          <p:nvPr/>
        </p:nvSpPr>
        <p:spPr>
          <a:xfrm>
            <a:off x="302552" y="3059681"/>
            <a:ext cx="5347745" cy="1023075"/>
          </a:xfrm>
          <a:custGeom>
            <a:avLst/>
            <a:gdLst>
              <a:gd name="connsiteX0" fmla="*/ 27 w 5347745"/>
              <a:gd name="connsiteY0" fmla="*/ 300945 h 1023075"/>
              <a:gd name="connsiteX1" fmla="*/ 142902 w 5347745"/>
              <a:gd name="connsiteY1" fmla="*/ 62820 h 1023075"/>
              <a:gd name="connsiteX2" fmla="*/ 457227 w 5347745"/>
              <a:gd name="connsiteY2" fmla="*/ 34245 h 1023075"/>
              <a:gd name="connsiteX3" fmla="*/ 3790977 w 5347745"/>
              <a:gd name="connsiteY3" fmla="*/ 34245 h 1023075"/>
              <a:gd name="connsiteX4" fmla="*/ 5229252 w 5347745"/>
              <a:gd name="connsiteY4" fmla="*/ 481920 h 1023075"/>
              <a:gd name="connsiteX5" fmla="*/ 5200677 w 5347745"/>
              <a:gd name="connsiteY5" fmla="*/ 986745 h 1023075"/>
              <a:gd name="connsiteX6" fmla="*/ 4676802 w 5347745"/>
              <a:gd name="connsiteY6" fmla="*/ 901020 h 1023075"/>
              <a:gd name="connsiteX7" fmla="*/ 4400577 w 5347745"/>
              <a:gd name="connsiteY7" fmla="*/ 872445 h 1023075"/>
              <a:gd name="connsiteX8" fmla="*/ 4200552 w 5347745"/>
              <a:gd name="connsiteY8" fmla="*/ 1015320 h 1023075"/>
              <a:gd name="connsiteX9" fmla="*/ 3838602 w 5347745"/>
              <a:gd name="connsiteY9" fmla="*/ 853395 h 1023075"/>
              <a:gd name="connsiteX10" fmla="*/ 3209952 w 5347745"/>
              <a:gd name="connsiteY10" fmla="*/ 567645 h 1023075"/>
              <a:gd name="connsiteX11" fmla="*/ 1628802 w 5347745"/>
              <a:gd name="connsiteY11" fmla="*/ 605745 h 1023075"/>
              <a:gd name="connsiteX12" fmla="*/ 1238277 w 5347745"/>
              <a:gd name="connsiteY12" fmla="*/ 977220 h 1023075"/>
              <a:gd name="connsiteX13" fmla="*/ 914427 w 5347745"/>
              <a:gd name="connsiteY13" fmla="*/ 967695 h 1023075"/>
              <a:gd name="connsiteX14" fmla="*/ 152427 w 5347745"/>
              <a:gd name="connsiteY14" fmla="*/ 529545 h 1023075"/>
              <a:gd name="connsiteX15" fmla="*/ 27 w 5347745"/>
              <a:gd name="connsiteY15" fmla="*/ 300945 h 102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47745" h="1023075">
                <a:moveTo>
                  <a:pt x="27" y="300945"/>
                </a:moveTo>
                <a:cubicBezTo>
                  <a:pt x="-1560" y="223158"/>
                  <a:pt x="66702" y="107270"/>
                  <a:pt x="142902" y="62820"/>
                </a:cubicBezTo>
                <a:cubicBezTo>
                  <a:pt x="219102" y="18370"/>
                  <a:pt x="457227" y="34245"/>
                  <a:pt x="457227" y="34245"/>
                </a:cubicBezTo>
                <a:cubicBezTo>
                  <a:pt x="1065239" y="29483"/>
                  <a:pt x="2995640" y="-40368"/>
                  <a:pt x="3790977" y="34245"/>
                </a:cubicBezTo>
                <a:cubicBezTo>
                  <a:pt x="4586315" y="108857"/>
                  <a:pt x="4994302" y="323170"/>
                  <a:pt x="5229252" y="481920"/>
                </a:cubicBezTo>
                <a:cubicBezTo>
                  <a:pt x="5464202" y="640670"/>
                  <a:pt x="5292752" y="916895"/>
                  <a:pt x="5200677" y="986745"/>
                </a:cubicBezTo>
                <a:cubicBezTo>
                  <a:pt x="5108602" y="1056595"/>
                  <a:pt x="4810152" y="920070"/>
                  <a:pt x="4676802" y="901020"/>
                </a:cubicBezTo>
                <a:cubicBezTo>
                  <a:pt x="4543452" y="881970"/>
                  <a:pt x="4479952" y="853395"/>
                  <a:pt x="4400577" y="872445"/>
                </a:cubicBezTo>
                <a:cubicBezTo>
                  <a:pt x="4321202" y="891495"/>
                  <a:pt x="4294214" y="1018495"/>
                  <a:pt x="4200552" y="1015320"/>
                </a:cubicBezTo>
                <a:cubicBezTo>
                  <a:pt x="4106890" y="1012145"/>
                  <a:pt x="3838602" y="853395"/>
                  <a:pt x="3838602" y="853395"/>
                </a:cubicBezTo>
                <a:cubicBezTo>
                  <a:pt x="3673502" y="778783"/>
                  <a:pt x="3578252" y="608920"/>
                  <a:pt x="3209952" y="567645"/>
                </a:cubicBezTo>
                <a:cubicBezTo>
                  <a:pt x="2841652" y="526370"/>
                  <a:pt x="1957415" y="537483"/>
                  <a:pt x="1628802" y="605745"/>
                </a:cubicBezTo>
                <a:cubicBezTo>
                  <a:pt x="1300190" y="674008"/>
                  <a:pt x="1357339" y="916895"/>
                  <a:pt x="1238277" y="977220"/>
                </a:cubicBezTo>
                <a:cubicBezTo>
                  <a:pt x="1119215" y="1037545"/>
                  <a:pt x="1095402" y="1042308"/>
                  <a:pt x="914427" y="967695"/>
                </a:cubicBezTo>
                <a:cubicBezTo>
                  <a:pt x="733452" y="893083"/>
                  <a:pt x="303240" y="640670"/>
                  <a:pt x="152427" y="529545"/>
                </a:cubicBezTo>
                <a:cubicBezTo>
                  <a:pt x="1614" y="418420"/>
                  <a:pt x="1614" y="378732"/>
                  <a:pt x="27" y="300945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0C3E5C-DAE9-4CD6-BC68-87432B4AEFDA}"/>
              </a:ext>
            </a:extLst>
          </p:cNvPr>
          <p:cNvSpPr/>
          <p:nvPr/>
        </p:nvSpPr>
        <p:spPr>
          <a:xfrm>
            <a:off x="291102" y="3418844"/>
            <a:ext cx="5483720" cy="1132407"/>
          </a:xfrm>
          <a:custGeom>
            <a:avLst/>
            <a:gdLst>
              <a:gd name="connsiteX0" fmla="*/ 30527 w 5483720"/>
              <a:gd name="connsiteY0" fmla="*/ 799032 h 1132407"/>
              <a:gd name="connsiteX1" fmla="*/ 182927 w 5483720"/>
              <a:gd name="connsiteY1" fmla="*/ 513282 h 1132407"/>
              <a:gd name="connsiteX2" fmla="*/ 630602 w 5483720"/>
              <a:gd name="connsiteY2" fmla="*/ 398982 h 1132407"/>
              <a:gd name="connsiteX3" fmla="*/ 983027 w 5483720"/>
              <a:gd name="connsiteY3" fmla="*/ 56082 h 1132407"/>
              <a:gd name="connsiteX4" fmla="*/ 1402127 w 5483720"/>
              <a:gd name="connsiteY4" fmla="*/ 160857 h 1132407"/>
              <a:gd name="connsiteX5" fmla="*/ 1659302 w 5483720"/>
              <a:gd name="connsiteY5" fmla="*/ 465657 h 1132407"/>
              <a:gd name="connsiteX6" fmla="*/ 3516677 w 5483720"/>
              <a:gd name="connsiteY6" fmla="*/ 522807 h 1132407"/>
              <a:gd name="connsiteX7" fmla="*/ 3878627 w 5483720"/>
              <a:gd name="connsiteY7" fmla="*/ 313257 h 1132407"/>
              <a:gd name="connsiteX8" fmla="*/ 4183427 w 5483720"/>
              <a:gd name="connsiteY8" fmla="*/ 27507 h 1132407"/>
              <a:gd name="connsiteX9" fmla="*/ 5402627 w 5483720"/>
              <a:gd name="connsiteY9" fmla="*/ 84657 h 1132407"/>
              <a:gd name="connsiteX10" fmla="*/ 5316902 w 5483720"/>
              <a:gd name="connsiteY10" fmla="*/ 675207 h 1132407"/>
              <a:gd name="connsiteX11" fmla="*/ 4888277 w 5483720"/>
              <a:gd name="connsiteY11" fmla="*/ 1008582 h 1132407"/>
              <a:gd name="connsiteX12" fmla="*/ 2659427 w 5483720"/>
              <a:gd name="connsiteY12" fmla="*/ 1132407 h 1132407"/>
              <a:gd name="connsiteX13" fmla="*/ 287702 w 5483720"/>
              <a:gd name="connsiteY13" fmla="*/ 1103832 h 1132407"/>
              <a:gd name="connsiteX14" fmla="*/ 30527 w 5483720"/>
              <a:gd name="connsiteY14" fmla="*/ 799032 h 113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83720" h="1132407">
                <a:moveTo>
                  <a:pt x="30527" y="799032"/>
                </a:moveTo>
                <a:cubicBezTo>
                  <a:pt x="13064" y="700607"/>
                  <a:pt x="82915" y="579957"/>
                  <a:pt x="182927" y="513282"/>
                </a:cubicBezTo>
                <a:cubicBezTo>
                  <a:pt x="282939" y="446607"/>
                  <a:pt x="497252" y="475182"/>
                  <a:pt x="630602" y="398982"/>
                </a:cubicBezTo>
                <a:cubicBezTo>
                  <a:pt x="763952" y="322782"/>
                  <a:pt x="854440" y="95769"/>
                  <a:pt x="983027" y="56082"/>
                </a:cubicBezTo>
                <a:cubicBezTo>
                  <a:pt x="1111615" y="16394"/>
                  <a:pt x="1289415" y="92595"/>
                  <a:pt x="1402127" y="160857"/>
                </a:cubicBezTo>
                <a:cubicBezTo>
                  <a:pt x="1514839" y="229119"/>
                  <a:pt x="1306877" y="405332"/>
                  <a:pt x="1659302" y="465657"/>
                </a:cubicBezTo>
                <a:cubicBezTo>
                  <a:pt x="2011727" y="525982"/>
                  <a:pt x="3146790" y="548207"/>
                  <a:pt x="3516677" y="522807"/>
                </a:cubicBezTo>
                <a:cubicBezTo>
                  <a:pt x="3886565" y="497407"/>
                  <a:pt x="3767502" y="395807"/>
                  <a:pt x="3878627" y="313257"/>
                </a:cubicBezTo>
                <a:cubicBezTo>
                  <a:pt x="3989752" y="230707"/>
                  <a:pt x="3929427" y="65607"/>
                  <a:pt x="4183427" y="27507"/>
                </a:cubicBezTo>
                <a:cubicBezTo>
                  <a:pt x="4437427" y="-10593"/>
                  <a:pt x="5213715" y="-23293"/>
                  <a:pt x="5402627" y="84657"/>
                </a:cubicBezTo>
                <a:cubicBezTo>
                  <a:pt x="5591539" y="192607"/>
                  <a:pt x="5402627" y="521220"/>
                  <a:pt x="5316902" y="675207"/>
                </a:cubicBezTo>
                <a:cubicBezTo>
                  <a:pt x="5231177" y="829194"/>
                  <a:pt x="5331189" y="932382"/>
                  <a:pt x="4888277" y="1008582"/>
                </a:cubicBezTo>
                <a:cubicBezTo>
                  <a:pt x="4445365" y="1084782"/>
                  <a:pt x="2659427" y="1132407"/>
                  <a:pt x="2659427" y="1132407"/>
                </a:cubicBezTo>
                <a:lnTo>
                  <a:pt x="287702" y="1103832"/>
                </a:lnTo>
                <a:cubicBezTo>
                  <a:pt x="-152035" y="1046682"/>
                  <a:pt x="47990" y="897457"/>
                  <a:pt x="30527" y="799032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0328" y="6170084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57507" y="1203394"/>
            <a:ext cx="4572000" cy="2264767"/>
            <a:chOff x="657507" y="1203394"/>
            <a:chExt cx="4572000" cy="2264767"/>
          </a:xfrm>
        </p:grpSpPr>
        <p:pic>
          <p:nvPicPr>
            <p:cNvPr id="13" name="Picture 1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1F90F09-B914-4633-8CF5-BD45AD9F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507" y="1203394"/>
              <a:ext cx="4572000" cy="1676705"/>
            </a:xfrm>
            <a:prstGeom prst="rect">
              <a:avLst/>
            </a:prstGeom>
          </p:spPr>
        </p:pic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0DFF77ED-AD28-4608-8CA0-91339335C4BE}"/>
                </a:ext>
              </a:extLst>
            </p:cNvPr>
            <p:cNvSpPr/>
            <p:nvPr/>
          </p:nvSpPr>
          <p:spPr>
            <a:xfrm rot="20391748">
              <a:off x="1182067" y="2793538"/>
              <a:ext cx="201481" cy="674623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74822" y="1638699"/>
            <a:ext cx="6353115" cy="4142415"/>
            <a:chOff x="5812332" y="1986873"/>
            <a:chExt cx="6353115" cy="4142415"/>
          </a:xfrm>
        </p:grpSpPr>
        <p:grpSp>
          <p:nvGrpSpPr>
            <p:cNvPr id="18" name="Group 17"/>
            <p:cNvGrpSpPr/>
            <p:nvPr/>
          </p:nvGrpSpPr>
          <p:grpSpPr>
            <a:xfrm>
              <a:off x="5812332" y="2336800"/>
              <a:ext cx="6353115" cy="3382361"/>
              <a:chOff x="5812332" y="2336800"/>
              <a:chExt cx="6353115" cy="338236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830736" y="2336800"/>
                <a:ext cx="6132663" cy="1128491"/>
                <a:chOff x="5915401" y="2336800"/>
                <a:chExt cx="6132663" cy="112849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92104" y="2336800"/>
                  <a:ext cx="5959707" cy="976091"/>
                </a:xfrm>
                <a:prstGeom prst="rect">
                  <a:avLst/>
                </a:prstGeom>
              </p:spPr>
            </p:pic>
            <p:sp>
              <p:nvSpPr>
                <p:cNvPr id="6" name="Oval 5"/>
                <p:cNvSpPr/>
                <p:nvPr/>
              </p:nvSpPr>
              <p:spPr>
                <a:xfrm>
                  <a:off x="5915401" y="2456811"/>
                  <a:ext cx="6132663" cy="1008480"/>
                </a:xfrm>
                <a:prstGeom prst="ellipse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812332" y="4082756"/>
                <a:ext cx="6353115" cy="1636405"/>
                <a:chOff x="5881212" y="3581711"/>
                <a:chExt cx="6353115" cy="163640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0865" y="3883676"/>
                  <a:ext cx="5883934" cy="1196319"/>
                </a:xfrm>
                <a:prstGeom prst="rect">
                  <a:avLst/>
                </a:prstGeom>
              </p:spPr>
            </p:pic>
            <p:sp>
              <p:nvSpPr>
                <p:cNvPr id="14" name="Oval 13"/>
                <p:cNvSpPr/>
                <p:nvPr/>
              </p:nvSpPr>
              <p:spPr>
                <a:xfrm>
                  <a:off x="5881212" y="3581711"/>
                  <a:ext cx="6353115" cy="16364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7078133" y="3041826"/>
                <a:ext cx="4013200" cy="1755892"/>
                <a:chOff x="7078133" y="3041826"/>
                <a:chExt cx="4013200" cy="1755892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078133" y="3164715"/>
                  <a:ext cx="0" cy="1633001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162801" y="3164717"/>
                  <a:ext cx="0" cy="1633001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0998194" y="3053638"/>
                  <a:ext cx="0" cy="1633001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1091333" y="3041826"/>
                  <a:ext cx="0" cy="1633001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45423" y="1986873"/>
              <a:ext cx="1286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Feature 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49733" y="5759956"/>
              <a:ext cx="1286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Feature 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74578" y="1774389"/>
            <a:ext cx="3680864" cy="45243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a1: 0x00007ffff5087584 </a:t>
            </a:r>
          </a:p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a2: 0x00007ffff507c44e</a:t>
            </a:r>
          </a:p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a3: 0x00007ffff589a837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b1: 0x00007fffce42c97e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b2: 0x00007fffce42c9da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b3: 0x00007fffce42c8bf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b4: 0x00007fffcdc52fe2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y1: 0x00007ffff4ef78d8</a:t>
            </a:r>
          </a:p>
          <a:p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y2: 0x00007fffcdab3994</a:t>
            </a:r>
          </a:p>
          <a:p>
            <a:r>
              <a:rPr lang="it-IT" sz="2400" dirty="0" err="1"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it-IT" sz="2400" dirty="0">
                <a:latin typeface="Times New Roman" charset="0"/>
                <a:ea typeface="Times New Roman" charset="0"/>
                <a:cs typeface="Times New Roman" charset="0"/>
              </a:rPr>
              <a:t>:   0x00007fffcda8fff0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049537" y="4229183"/>
            <a:ext cx="4114800" cy="2647845"/>
            <a:chOff x="1049537" y="4229183"/>
            <a:chExt cx="4114800" cy="2647845"/>
          </a:xfrm>
        </p:grpSpPr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4B9DF23B-7695-4537-A500-DA0ABD1015B6}"/>
                </a:ext>
              </a:extLst>
            </p:cNvPr>
            <p:cNvSpPr/>
            <p:nvPr/>
          </p:nvSpPr>
          <p:spPr>
            <a:xfrm rot="8690662">
              <a:off x="2631868" y="4229183"/>
              <a:ext cx="177120" cy="1069335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37" y="5213328"/>
              <a:ext cx="4114800" cy="166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9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9" y="2579397"/>
            <a:ext cx="9039825" cy="26095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32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8</a:t>
            </a:fld>
            <a:endParaRPr lang="en-US" dirty="0"/>
          </a:p>
        </p:txBody>
      </p:sp>
      <p:sp>
        <p:nvSpPr>
          <p:cNvPr id="34" name="Down Arrow 33"/>
          <p:cNvSpPr/>
          <p:nvPr/>
        </p:nvSpPr>
        <p:spPr>
          <a:xfrm>
            <a:off x="2004630" y="2412592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483392" y="2412592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5916228" y="2412592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7321693" y="2412592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9973734" y="3024084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8554580" y="3024084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0800000">
            <a:off x="1970762" y="5104483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0800000">
            <a:off x="4476896" y="5087559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0800000">
            <a:off x="9179141" y="5083556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 rot="10800000">
            <a:off x="7321694" y="5087559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rot="10800000">
            <a:off x="5902686" y="5087559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rot="10800000">
            <a:off x="3240763" y="4444077"/>
            <a:ext cx="179772" cy="4510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782008" y="3428446"/>
            <a:ext cx="1097280" cy="1097280"/>
          </a:xfrm>
          <a:prstGeom prst="ellipse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37157" y="2736198"/>
            <a:ext cx="1097280" cy="1097280"/>
          </a:xfrm>
          <a:prstGeom prst="ellipse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62939" y="4091641"/>
            <a:ext cx="1097280" cy="1097280"/>
          </a:xfrm>
          <a:prstGeom prst="ellipse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7" grpId="1" animBg="1"/>
      <p:bldP spid="48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G</a:t>
            </a:r>
            <a:r>
              <a:rPr lang="en-US" dirty="0"/>
              <a:t>raph (CG) generation from binary:</a:t>
            </a:r>
          </a:p>
          <a:p>
            <a:pPr lvl="1"/>
            <a:r>
              <a:rPr lang="en-US" dirty="0"/>
              <a:t>Static tool: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CodeSurfer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/>
              <a:t>from </a:t>
            </a:r>
            <a:r>
              <a:rPr lang="en-US" dirty="0" err="1"/>
              <a:t>GrammaTech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/>
              <a:t>Dynamic tool: Pin (from Intel)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 Tainting</a:t>
            </a:r>
            <a:r>
              <a:rPr lang="en-US" dirty="0"/>
              <a:t>: CG + seed functions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</a:t>
            </a:r>
            <a:r>
              <a:rPr lang="en-US" dirty="0"/>
              <a:t>function calls as direct or indirect ones in the CG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6206</TotalTime>
  <Words>554</Words>
  <Application>Microsoft Office PowerPoint</Application>
  <PresentationFormat>Widescreen</PresentationFormat>
  <Paragraphs>137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Theme</vt:lpstr>
      <vt:lpstr>PowerPoint Presentation</vt:lpstr>
      <vt:lpstr>De-bloat: Make software “slimmer” by removing unused features</vt:lpstr>
      <vt:lpstr>What’s more? </vt:lpstr>
      <vt:lpstr>Goal of Design</vt:lpstr>
      <vt:lpstr>Definitions </vt:lpstr>
      <vt:lpstr>System Overview</vt:lpstr>
      <vt:lpstr> Example: LibreOffice</vt:lpstr>
      <vt:lpstr>Example</vt:lpstr>
      <vt:lpstr>Feature Identification</vt:lpstr>
      <vt:lpstr>Feature Customization</vt:lpstr>
      <vt:lpstr>Feature Customization: Direct Gate</vt:lpstr>
      <vt:lpstr>Feature Customization: Indirect Gate</vt:lpstr>
      <vt:lpstr>PowerPoint Presentation</vt:lpstr>
      <vt:lpstr>Evaluation</vt:lpstr>
      <vt:lpstr>Evaluation</vt:lpstr>
      <vt:lpstr>Summary &amp; Future work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Yurong</dc:creator>
  <cp:lastModifiedBy>yuroc</cp:lastModifiedBy>
  <cp:revision>612</cp:revision>
  <cp:lastPrinted>2017-11-03T15:35:29Z</cp:lastPrinted>
  <dcterms:created xsi:type="dcterms:W3CDTF">2017-10-12T02:24:06Z</dcterms:created>
  <dcterms:modified xsi:type="dcterms:W3CDTF">2020-01-12T14:18:38Z</dcterms:modified>
</cp:coreProperties>
</file>